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  <p:sldMasterId id="2147483689" r:id="rId3"/>
    <p:sldMasterId id="2147483707" r:id="rId4"/>
    <p:sldMasterId id="2147483725" r:id="rId5"/>
    <p:sldMasterId id="2147483743" r:id="rId6"/>
    <p:sldMasterId id="2147483761" r:id="rId7"/>
    <p:sldMasterId id="2147483779" r:id="rId8"/>
    <p:sldMasterId id="2147483797" r:id="rId9"/>
  </p:sldMasterIdLst>
  <p:notesMasterIdLst>
    <p:notesMasterId r:id="rId28"/>
  </p:notesMasterIdLst>
  <p:sldIdLst>
    <p:sldId id="256" r:id="rId10"/>
    <p:sldId id="257" r:id="rId11"/>
    <p:sldId id="260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58" r:id="rId25"/>
    <p:sldId id="259" r:id="rId26"/>
    <p:sldId id="26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835AD-3F36-4358-B514-19D5DA1CA01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6043-A73D-499D-B0B5-6A8A80E06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5DEC4-3F82-4B32-8505-D42F08A91C38}" type="slidenum">
              <a:rPr lang="en-US" smtClean="0">
                <a:solidFill>
                  <a:prstClr val="black"/>
                </a:solidFill>
                <a:ea typeface="Osaka" pitchFamily="64" charset="-128"/>
              </a:rPr>
              <a:pPr/>
              <a:t>6</a:t>
            </a:fld>
            <a:endParaRPr lang="en-US" smtClean="0">
              <a:solidFill>
                <a:prstClr val="black"/>
              </a:solidFill>
              <a:ea typeface="Osaka" pitchFamily="6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152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49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169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478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938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129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689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848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780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670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8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032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680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547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926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98649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26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090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302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865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02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331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632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241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005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742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593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133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480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141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6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129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6467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452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220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633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307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878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705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116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78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32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019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579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134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771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186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345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114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4854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332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808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069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6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26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9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5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98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55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50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7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25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89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0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096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33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60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73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33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67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12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73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5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24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3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09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32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79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01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23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67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415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4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5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7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3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71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927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139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229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80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54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077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84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3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092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62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220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60571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51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81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53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263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84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6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209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66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001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221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276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550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37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93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122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66665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775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535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423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270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531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73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497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503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811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023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152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651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662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346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188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FFCA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07662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857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4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914400"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03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914400"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99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914400"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34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914400"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0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914400"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18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914400"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68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914400"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26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fld id="{D1B5A717-D6F8-4982-8275-562BCE30EBC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914400"/>
              <a:t>7/17/2014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E7B261-A43E-45C7-A5E1-B568F16505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93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7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4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c.org/service/help" TargetMode="External"/><Relationship Id="rId2" Type="http://schemas.openxmlformats.org/officeDocument/2006/relationships/slideLayout" Target="../slideLayouts/slideLayout140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dc.org/Downloa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png"/><Relationship Id="rId4" Type="http://schemas.openxmlformats.org/officeDocument/2006/relationships/hyperlink" Target="mailto:dsnapp@ndc.or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Data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 User Conference</a:t>
            </a:r>
            <a:endParaRPr lang="en-US" dirty="0"/>
          </a:p>
        </p:txBody>
      </p:sp>
      <p:pic>
        <p:nvPicPr>
          <p:cNvPr id="4" name="Picture 2" descr="C:\Users\David\Documents\NDC-Logo-Small\ND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5" y="191578"/>
            <a:ext cx="4775461" cy="23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Microsoft YaHei UI" panose="020B0503020204020204" pitchFamily="34" charset="-122"/>
              </a:rPr>
              <a:t>Trustee Data Load Improvements</a:t>
            </a:r>
            <a:endParaRPr lang="en-US" dirty="0">
              <a:solidFill>
                <a:schemeClr val="tx1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420" y="1471588"/>
            <a:ext cx="8206154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icrosoft YaHei UI" panose="020B0503020204020204" pitchFamily="34" charset="-122"/>
              </a:rPr>
              <a:t>Currently we load trustee data once a day in the middle of the night</a:t>
            </a:r>
          </a:p>
          <a:p>
            <a:pPr>
              <a:spcBef>
                <a:spcPts val="0"/>
              </a:spcBef>
              <a:defRPr/>
            </a:pPr>
            <a:endParaRPr lang="en-US" sz="24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icrosoft YaHei UI" panose="020B0503020204020204" pitchFamily="34" charset="-122"/>
              </a:rPr>
              <a:t>Currently we fully refresh a trustee’s data each day.  </a:t>
            </a:r>
          </a:p>
          <a:p>
            <a:pPr>
              <a:spcBef>
                <a:spcPts val="0"/>
              </a:spcBef>
              <a:defRPr/>
            </a:pPr>
            <a:endParaRPr lang="en-US" sz="2400" dirty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icrosoft YaHei UI" panose="020B0503020204020204" pitchFamily="34" charset="-122"/>
              </a:rPr>
              <a:t>Working towards doing a real time update of the data.  When we receive the data we want to update the site right away.</a:t>
            </a:r>
          </a:p>
          <a:p>
            <a:pPr>
              <a:spcBef>
                <a:spcPts val="0"/>
              </a:spcBef>
              <a:defRPr/>
            </a:pPr>
            <a:endParaRPr lang="en-US" sz="24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icrosoft YaHei UI" panose="020B0503020204020204" pitchFamily="34" charset="-122"/>
              </a:rPr>
              <a:t>Improve the data loading to update a trustee’s data rather than fully refresh.  </a:t>
            </a:r>
          </a:p>
          <a:p>
            <a:pPr>
              <a:spcBef>
                <a:spcPts val="0"/>
              </a:spcBef>
              <a:defRPr/>
            </a:pPr>
            <a:endParaRPr lang="en-US" sz="24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ea typeface="Microsoft YaHei UI" panose="020B0503020204020204" pitchFamily="34" charset="-122"/>
              </a:rPr>
              <a:t>T</a:t>
            </a:r>
            <a:r>
              <a:rPr lang="en-US" sz="2400" dirty="0" smtClean="0">
                <a:ea typeface="Microsoft YaHei UI" panose="020B0503020204020204" pitchFamily="34" charset="-122"/>
              </a:rPr>
              <a:t>rack changes to a case/claim and highlight those changes on the site.</a:t>
            </a:r>
            <a:endParaRPr lang="en-US" sz="2400" dirty="0"/>
          </a:p>
          <a:p>
            <a:pPr>
              <a:spcBef>
                <a:spcPts val="0"/>
              </a:spcBef>
              <a:defRPr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387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Microsoft YaHei UI" panose="020B0503020204020204" pitchFamily="34" charset="-122"/>
              </a:rPr>
              <a:t>Subscriber Reports</a:t>
            </a:r>
            <a:endParaRPr lang="en-US" dirty="0">
              <a:solidFill>
                <a:schemeClr val="tx1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564" y="1759619"/>
            <a:ext cx="7344508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icrosoft YaHei UI" panose="020B0503020204020204" pitchFamily="34" charset="-122"/>
              </a:rPr>
              <a:t>Build Reporting Dashboard for your organization</a:t>
            </a:r>
          </a:p>
          <a:p>
            <a:pPr>
              <a:spcBef>
                <a:spcPts val="0"/>
              </a:spcBef>
              <a:defRPr/>
            </a:pPr>
            <a:endParaRPr lang="en-US" sz="24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smtClean="0">
                <a:ea typeface="Microsoft YaHei UI" panose="020B0503020204020204" pitchFamily="34" charset="-122"/>
              </a:rPr>
              <a:t>Case/Claim daily </a:t>
            </a:r>
            <a:r>
              <a:rPr lang="en-US" sz="2400" dirty="0" smtClean="0">
                <a:ea typeface="Microsoft YaHei UI" panose="020B0503020204020204" pitchFamily="34" charset="-122"/>
              </a:rPr>
              <a:t>or weekly reports</a:t>
            </a:r>
          </a:p>
          <a:p>
            <a:pPr>
              <a:spcBef>
                <a:spcPts val="0"/>
              </a:spcBef>
              <a:defRPr/>
            </a:pPr>
            <a:endParaRPr lang="en-US" sz="24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icrosoft YaHei UI" panose="020B0503020204020204" pitchFamily="34" charset="-122"/>
              </a:rPr>
              <a:t>Voucher daily or weekly reports</a:t>
            </a:r>
          </a:p>
          <a:p>
            <a:pPr>
              <a:spcBef>
                <a:spcPts val="0"/>
              </a:spcBef>
              <a:defRPr/>
            </a:pPr>
            <a:endParaRPr lang="en-US" sz="24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icrosoft YaHei UI" panose="020B0503020204020204" pitchFamily="34" charset="-122"/>
              </a:rPr>
              <a:t>User Management or Activity tracking reports</a:t>
            </a:r>
          </a:p>
          <a:p>
            <a:pPr>
              <a:spcBef>
                <a:spcPts val="0"/>
              </a:spcBef>
              <a:defRPr/>
            </a:pPr>
            <a:endParaRPr lang="en-US" sz="24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icrosoft YaHei UI" panose="020B0503020204020204" pitchFamily="34" charset="-122"/>
              </a:rPr>
              <a:t>Looking for suggestions/feedback on what useful reports you would like to see</a:t>
            </a:r>
            <a:endParaRPr lang="en-US" sz="2400" dirty="0"/>
          </a:p>
          <a:p>
            <a:pPr>
              <a:spcBef>
                <a:spcPts val="0"/>
              </a:spcBef>
              <a:defRPr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0773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Microsoft YaHei UI" panose="020B0503020204020204" pitchFamily="34" charset="-122"/>
                <a:cs typeface="JasmineUPC" panose="02020603050405020304" pitchFamily="18" charset="-34"/>
              </a:rPr>
              <a:t>Web Services</a:t>
            </a:r>
            <a:endParaRPr lang="en-US" dirty="0">
              <a:solidFill>
                <a:schemeClr val="tx1"/>
              </a:solidFill>
              <a:ea typeface="Microsoft YaHei UI" panose="020B0503020204020204" pitchFamily="34" charset="-122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737" y="1690688"/>
            <a:ext cx="9642231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ea typeface="Microsoft YaHei UI" panose="020B0503020204020204" pitchFamily="34" charset="-122"/>
                <a:cs typeface="JasmineUPC" panose="02020603050405020304" pitchFamily="18" charset="-34"/>
              </a:rPr>
              <a:t>New and efficient way to access data at the NDC</a:t>
            </a:r>
          </a:p>
          <a:p>
            <a:pPr>
              <a:spcBef>
                <a:spcPts val="0"/>
              </a:spcBef>
              <a:defRPr/>
            </a:pPr>
            <a:endParaRPr lang="en-US" sz="2800" dirty="0" smtClean="0">
              <a:ea typeface="Microsoft YaHei UI" panose="020B0503020204020204" pitchFamily="34" charset="-122"/>
              <a:cs typeface="JasmineUPC" panose="02020603050405020304" pitchFamily="18" charset="-34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ea typeface="Microsoft YaHei UI" panose="020B0503020204020204" pitchFamily="34" charset="-122"/>
                <a:cs typeface="JasmineUPC" panose="02020603050405020304" pitchFamily="18" charset="-34"/>
              </a:rPr>
              <a:t>You can call the Web Services in many ways (custom client application, database code, ETL Tools, Excel, etc..)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dirty="0" smtClean="0">
              <a:ea typeface="Microsoft YaHei UI" panose="020B0503020204020204" pitchFamily="34" charset="-122"/>
              <a:cs typeface="JasmineUPC" panose="02020603050405020304" pitchFamily="18" charset="-34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ea typeface="Microsoft YaHei UI" panose="020B0503020204020204" pitchFamily="34" charset="-122"/>
                <a:cs typeface="JasmineUPC" panose="02020603050405020304" pitchFamily="18" charset="-34"/>
              </a:rPr>
              <a:t>Web Services allow you to automate your data gathering and integrate with your current business processes</a:t>
            </a:r>
          </a:p>
          <a:p>
            <a:endParaRPr lang="en-US" sz="2800" dirty="0"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5351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a typeface="Microsoft YaHei UI" panose="020B0503020204020204" pitchFamily="34" charset="-122"/>
              </a:rPr>
              <a:t>n</a:t>
            </a:r>
            <a:r>
              <a:rPr lang="en-US" dirty="0" smtClean="0">
                <a:solidFill>
                  <a:schemeClr val="tx1"/>
                </a:solidFill>
                <a:ea typeface="Microsoft YaHei UI" panose="020B0503020204020204" pitchFamily="34" charset="-122"/>
              </a:rPr>
              <a:t>dc.org Web Service APIs</a:t>
            </a:r>
            <a:endParaRPr lang="en-US" dirty="0">
              <a:solidFill>
                <a:schemeClr val="tx1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9591" y="3571652"/>
            <a:ext cx="3267269" cy="14823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Century Gothic" panose="020B0502020202020204" pitchFamily="34" charset="0"/>
              <a:buChar char="►"/>
              <a:defRPr/>
            </a:pPr>
            <a:r>
              <a:rPr lang="en-US" sz="2400" dirty="0">
                <a:latin typeface="+mn-lt"/>
                <a:ea typeface="Microsoft YaHei UI" panose="020B0503020204020204" pitchFamily="34" charset="-122"/>
              </a:rPr>
              <a:t>Portfolio List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entury Gothic" panose="020B0502020202020204" pitchFamily="34" charset="0"/>
              <a:buChar char="►"/>
              <a:defRPr/>
            </a:pPr>
            <a:r>
              <a:rPr lang="en-US" sz="2400" dirty="0">
                <a:latin typeface="+mn-lt"/>
                <a:ea typeface="Microsoft YaHei UI" panose="020B0503020204020204" pitchFamily="34" charset="-122"/>
              </a:rPr>
              <a:t>Trustee List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entury Gothic" panose="020B0502020202020204" pitchFamily="34" charset="0"/>
              <a:buChar char="►"/>
              <a:defRPr/>
            </a:pPr>
            <a:r>
              <a:rPr lang="en-US" sz="2400" dirty="0" smtClean="0">
                <a:latin typeface="+mn-lt"/>
                <a:ea typeface="Microsoft YaHei UI" panose="020B0503020204020204" pitchFamily="34" charset="-122"/>
              </a:rPr>
              <a:t>Voucher Download</a:t>
            </a:r>
          </a:p>
          <a:p>
            <a:pPr>
              <a:spcBef>
                <a:spcPts val="0"/>
              </a:spcBef>
              <a:buFont typeface="Century Gothic" panose="020B0502020202020204" pitchFamily="34" charset="0"/>
              <a:buChar char="►"/>
              <a:defRPr/>
            </a:pPr>
            <a:r>
              <a:rPr lang="en-US" sz="2400" dirty="0">
                <a:latin typeface="+mn-lt"/>
                <a:ea typeface="Microsoft YaHei" panose="020B0503020204020204" pitchFamily="34" charset="-122"/>
              </a:rPr>
              <a:t>Request File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(new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330" y="3571652"/>
            <a:ext cx="5439747" cy="1361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Century Gothic" panose="020B0502020202020204" pitchFamily="34" charset="0"/>
              <a:buChar char="►"/>
            </a:pPr>
            <a:r>
              <a:rPr lang="en-US" sz="2400" dirty="0" smtClean="0">
                <a:latin typeface="+mn-lt"/>
                <a:ea typeface="Microsoft YaHei UI" panose="020B0503020204020204" pitchFamily="34" charset="-122"/>
              </a:rPr>
              <a:t>Case (with or without claim and/or </a:t>
            </a:r>
            <a:r>
              <a:rPr lang="en-US" sz="2400" dirty="0">
                <a:latin typeface="+mn-lt"/>
                <a:ea typeface="Microsoft YaHei UI" panose="020B0503020204020204" pitchFamily="34" charset="-122"/>
              </a:rPr>
              <a:t>l</a:t>
            </a:r>
            <a:r>
              <a:rPr lang="en-US" sz="2400" dirty="0" smtClean="0">
                <a:latin typeface="+mn-lt"/>
                <a:ea typeface="Microsoft YaHei UI" panose="020B0503020204020204" pitchFamily="34" charset="-122"/>
              </a:rPr>
              <a:t>edger data)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entury Gothic" panose="020B0502020202020204" pitchFamily="34" charset="0"/>
              <a:buChar char="►"/>
            </a:pPr>
            <a:r>
              <a:rPr lang="en-US" sz="2400" dirty="0" smtClean="0">
                <a:latin typeface="+mn-lt"/>
                <a:ea typeface="Microsoft YaHei UI" panose="020B0503020204020204" pitchFamily="34" charset="-122"/>
              </a:rPr>
              <a:t>Claim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entury Gothic" panose="020B0502020202020204" pitchFamily="34" charset="0"/>
              <a:buChar char="►"/>
            </a:pPr>
            <a:r>
              <a:rPr lang="en-US" sz="2400" dirty="0" smtClean="0">
                <a:latin typeface="+mn-lt"/>
                <a:ea typeface="Microsoft YaHei UI" panose="020B0503020204020204" pitchFamily="34" charset="-122"/>
              </a:rPr>
              <a:t>Account Ledger</a:t>
            </a:r>
          </a:p>
          <a:p>
            <a:pPr>
              <a:spcBef>
                <a:spcPts val="0"/>
              </a:spcBef>
              <a:buFont typeface="Century Gothic" panose="020B0502020202020204" pitchFamily="34" charset="0"/>
              <a:buChar char="►"/>
            </a:pPr>
            <a:r>
              <a:rPr lang="en-US" sz="2400" dirty="0" err="1" smtClean="0">
                <a:latin typeface="+mn-lt"/>
                <a:ea typeface="Microsoft YaHei" panose="020B0503020204020204" pitchFamily="34" charset="-122"/>
              </a:rPr>
              <a:t>AddCase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(new)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entury Gothic" panose="020B0502020202020204" pitchFamily="34" charset="0"/>
              <a:buChar char="►"/>
            </a:pPr>
            <a:endParaRPr lang="en-US" sz="2400" dirty="0" smtClean="0">
              <a:solidFill>
                <a:schemeClr val="bg2">
                  <a:lumMod val="10000"/>
                </a:schemeClr>
              </a:solidFill>
              <a:latin typeface="+mn-lt"/>
              <a:ea typeface="Microsoft YaHei UI" panose="020B0503020204020204" pitchFamily="34" charset="-122"/>
            </a:endParaRPr>
          </a:p>
          <a:p>
            <a:pPr>
              <a:buFont typeface="Century Gothic" panose="020B0502020202020204" pitchFamily="34" charset="0"/>
              <a:buChar char="►"/>
            </a:pPr>
            <a:endParaRPr lang="en-US" sz="2400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1298"/>
            <a:ext cx="10515600" cy="193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556952"/>
            <a:ext cx="10515600" cy="18132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prstClr val="white"/>
              </a:solidFill>
              <a:ea typeface="Microsoft YaHei UI" panose="020B0503020204020204" pitchFamily="34" charset="-122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prstClr val="white"/>
                </a:solidFill>
                <a:ea typeface="Microsoft YaHei UI" panose="020B0503020204020204" pitchFamily="34" charset="-122"/>
              </a:rPr>
              <a:t>Our web service APIs offer the same data that our various web pages provide.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prstClr val="white"/>
              </a:solidFill>
              <a:ea typeface="Microsoft YaHei UI" panose="020B0503020204020204" pitchFamily="34" charset="-122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prstClr val="white"/>
                </a:solidFill>
                <a:ea typeface="Microsoft YaHei UI" panose="020B0503020204020204" pitchFamily="34" charset="-122"/>
              </a:rPr>
              <a:t>The </a:t>
            </a:r>
            <a:r>
              <a:rPr lang="en-US" dirty="0">
                <a:solidFill>
                  <a:prstClr val="white"/>
                </a:solidFill>
                <a:ea typeface="Microsoft YaHei UI" panose="020B0503020204020204" pitchFamily="34" charset="-122"/>
              </a:rPr>
              <a:t>current </a:t>
            </a:r>
            <a:r>
              <a:rPr lang="en-US" dirty="0" smtClean="0">
                <a:solidFill>
                  <a:prstClr val="white"/>
                </a:solidFill>
                <a:ea typeface="Microsoft YaHei UI" panose="020B0503020204020204" pitchFamily="34" charset="-122"/>
              </a:rPr>
              <a:t>APIs </a:t>
            </a:r>
            <a:r>
              <a:rPr lang="en-US" dirty="0">
                <a:solidFill>
                  <a:prstClr val="white"/>
                </a:solidFill>
                <a:ea typeface="Microsoft YaHei UI" panose="020B0503020204020204" pitchFamily="34" charset="-122"/>
              </a:rPr>
              <a:t>available include: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1600" y="5437980"/>
            <a:ext cx="10515600" cy="1013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 smtClean="0">
              <a:solidFill>
                <a:srgbClr val="39302A">
                  <a:lumMod val="10000"/>
                </a:srgb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</a:rPr>
              <a:t>Find details about the various NDC APIs at: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39302A">
                    <a:lumMod val="10000"/>
                  </a:srgbClr>
                </a:solidFill>
                <a:hlinkClick r:id="rId3"/>
              </a:rPr>
              <a:t>https://api.ndc.org/help</a:t>
            </a:r>
            <a:endParaRPr lang="en-US" dirty="0" smtClean="0">
              <a:solidFill>
                <a:srgbClr val="39302A">
                  <a:lumMod val="10000"/>
                </a:srgb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 smtClean="0">
              <a:solidFill>
                <a:srgbClr val="39302A">
                  <a:lumMod val="10000"/>
                </a:srgbClr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39302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05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Excel Web Service API Tools</a:t>
            </a:r>
            <a:endParaRPr lang="en-US" dirty="0">
              <a:solidFill>
                <a:schemeClr val="tx1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571651"/>
            <a:ext cx="10515600" cy="26824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Century Gothic" panose="020B0502020202020204" pitchFamily="34" charset="0"/>
              <a:buChar char="►"/>
              <a:defRPr/>
            </a:pPr>
            <a:r>
              <a:rPr lang="en-US" sz="2400" dirty="0">
                <a:latin typeface="+mn-lt"/>
                <a:ea typeface="Microsoft YaHei UI" panose="020B0503020204020204" pitchFamily="34" charset="-122"/>
              </a:rPr>
              <a:t>No programming knowledge </a:t>
            </a:r>
            <a:r>
              <a:rPr lang="en-US" sz="2400" dirty="0" smtClean="0">
                <a:latin typeface="+mn-lt"/>
                <a:ea typeface="Microsoft YaHei UI" panose="020B0503020204020204" pitchFamily="34" charset="-122"/>
              </a:rPr>
              <a:t>required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000" dirty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buFont typeface="Century Gothic" panose="020B0502020202020204" pitchFamily="34" charset="0"/>
              <a:buChar char="►"/>
              <a:defRPr/>
            </a:pPr>
            <a:r>
              <a:rPr lang="en-US" sz="2400" dirty="0" smtClean="0">
                <a:latin typeface="+mn-lt"/>
                <a:ea typeface="Microsoft YaHei UI" panose="020B0503020204020204" pitchFamily="34" charset="-122"/>
              </a:rPr>
              <a:t>Data </a:t>
            </a:r>
            <a:r>
              <a:rPr lang="en-US" sz="2400" dirty="0">
                <a:latin typeface="+mn-lt"/>
                <a:ea typeface="Microsoft YaHei UI" panose="020B0503020204020204" pitchFamily="34" charset="-122"/>
              </a:rPr>
              <a:t>automatically structured in a user-friendly tabular </a:t>
            </a:r>
            <a:r>
              <a:rPr lang="en-US" sz="2400" dirty="0" smtClean="0">
                <a:latin typeface="+mn-lt"/>
                <a:ea typeface="Microsoft YaHei UI" panose="020B0503020204020204" pitchFamily="34" charset="-122"/>
              </a:rPr>
              <a:t>format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000" dirty="0">
              <a:latin typeface="+mn-lt"/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buFont typeface="Century Gothic" panose="020B0502020202020204" pitchFamily="34" charset="0"/>
              <a:buChar char="►"/>
              <a:defRPr/>
            </a:pPr>
            <a:r>
              <a:rPr lang="en-US" sz="2400" dirty="0">
                <a:latin typeface="+mn-lt"/>
                <a:ea typeface="Microsoft YaHei UI" panose="020B0503020204020204" pitchFamily="34" charset="-122"/>
              </a:rPr>
              <a:t>Unrestricted access to backend (VBA) code allows </a:t>
            </a:r>
            <a:r>
              <a:rPr lang="en-US" sz="2400" dirty="0" smtClean="0">
                <a:latin typeface="+mn-lt"/>
                <a:ea typeface="Microsoft YaHei UI" panose="020B0503020204020204" pitchFamily="34" charset="-122"/>
              </a:rPr>
              <a:t>for customization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1298"/>
            <a:ext cx="10515600" cy="193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556952"/>
            <a:ext cx="10515600" cy="181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prstClr val="white"/>
              </a:solidFill>
              <a:ea typeface="Microsoft YaHei UI" panose="020B0503020204020204" pitchFamily="34" charset="-122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  <a:ea typeface="Microsoft YaHei UI" panose="020B0503020204020204" pitchFamily="34" charset="-122"/>
              </a:rPr>
              <a:t>Access ndc.org Web Service API data using Microsoft Excel.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dirty="0">
              <a:solidFill>
                <a:prstClr val="white"/>
              </a:solidFill>
              <a:ea typeface="Microsoft YaHei UI" panose="020B0503020204020204" pitchFamily="34" charset="-122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  <a:ea typeface="Microsoft YaHei UI" panose="020B0503020204020204" pitchFamily="34" charset="-122"/>
              </a:rPr>
              <a:t>Benefits:</a:t>
            </a:r>
          </a:p>
        </p:txBody>
      </p:sp>
    </p:spTree>
    <p:extLst>
      <p:ext uri="{BB962C8B-B14F-4D97-AF65-F5344CB8AC3E}">
        <p14:creationId xmlns:p14="http://schemas.microsoft.com/office/powerpoint/2010/main" val="313499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NDC.org in Spanish</a:t>
            </a:r>
            <a:endParaRPr lang="en-US" dirty="0">
              <a:solidFill>
                <a:schemeClr val="tx1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571651"/>
            <a:ext cx="10515600" cy="26824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Century Gothic" panose="020B0502020202020204" pitchFamily="34" charset="0"/>
              <a:buChar char="►"/>
              <a:defRPr/>
            </a:pPr>
            <a:r>
              <a:rPr lang="en-US" sz="2400" dirty="0">
                <a:latin typeface="+mn-lt"/>
                <a:ea typeface="Microsoft YaHei UI" panose="020B0503020204020204" pitchFamily="34" charset="-122"/>
              </a:rPr>
              <a:t>Detection of current browser language settings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000" dirty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buFont typeface="Century Gothic" panose="020B0502020202020204" pitchFamily="34" charset="0"/>
              <a:buChar char="►"/>
              <a:defRPr/>
            </a:pPr>
            <a:r>
              <a:rPr lang="en-US" sz="2400" dirty="0">
                <a:latin typeface="+mn-lt"/>
                <a:ea typeface="Microsoft YaHei UI" panose="020B0503020204020204" pitchFamily="34" charset="-122"/>
              </a:rPr>
              <a:t>Ability to </a:t>
            </a:r>
            <a:r>
              <a:rPr lang="en-US" sz="2400">
                <a:latin typeface="+mn-lt"/>
                <a:ea typeface="Microsoft YaHei UI" panose="020B0503020204020204" pitchFamily="34" charset="-122"/>
              </a:rPr>
              <a:t>toggle </a:t>
            </a:r>
            <a:r>
              <a:rPr lang="en-US" sz="2400">
                <a:ea typeface="Microsoft YaHei UI" panose="020B0503020204020204" pitchFamily="34" charset="-122"/>
              </a:rPr>
              <a:t>Spanish translation </a:t>
            </a:r>
            <a:r>
              <a:rPr lang="en-US" sz="2400" smtClean="0">
                <a:latin typeface="+mn-lt"/>
                <a:ea typeface="Microsoft YaHei UI" panose="020B0503020204020204" pitchFamily="34" charset="-122"/>
              </a:rPr>
              <a:t>on </a:t>
            </a:r>
            <a:r>
              <a:rPr lang="en-US" sz="2400">
                <a:latin typeface="+mn-lt"/>
                <a:ea typeface="Microsoft YaHei UI" panose="020B0503020204020204" pitchFamily="34" charset="-122"/>
              </a:rPr>
              <a:t>or </a:t>
            </a:r>
            <a:r>
              <a:rPr lang="en-US" sz="2400" smtClean="0">
                <a:latin typeface="+mn-lt"/>
                <a:ea typeface="Microsoft YaHei UI" panose="020B0503020204020204" pitchFamily="34" charset="-122"/>
              </a:rPr>
              <a:t>off</a:t>
            </a:r>
            <a:endParaRPr lang="en-US" sz="2400" dirty="0" smtClean="0">
              <a:latin typeface="+mn-lt"/>
              <a:ea typeface="Microsoft YaHei UI" panose="020B0503020204020204" pitchFamily="34" charset="-122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000" dirty="0" smtClean="0">
              <a:latin typeface="+mn-lt"/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buFont typeface="Century Gothic" panose="020B0502020202020204" pitchFamily="34" charset="0"/>
              <a:buChar char="►"/>
              <a:defRPr/>
            </a:pPr>
            <a:r>
              <a:rPr lang="en-US" sz="2400" dirty="0">
                <a:latin typeface="+mn-lt"/>
                <a:ea typeface="Microsoft YaHei UI" panose="020B0503020204020204" pitchFamily="34" charset="-122"/>
              </a:rPr>
              <a:t>Further supporting increased debtor usage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1298"/>
            <a:ext cx="10515600" cy="193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556952"/>
            <a:ext cx="10515600" cy="181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prstClr val="white"/>
              </a:solidFill>
              <a:ea typeface="Microsoft YaHei UI" panose="020B0503020204020204" pitchFamily="34" charset="-122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  <a:ea typeface="Microsoft YaHei UI" panose="020B0503020204020204" pitchFamily="34" charset="-122"/>
              </a:rPr>
              <a:t>Debtor facing pages will now have professionally translated Spanish text.</a:t>
            </a:r>
          </a:p>
        </p:txBody>
      </p:sp>
    </p:spTree>
    <p:extLst>
      <p:ext uri="{BB962C8B-B14F-4D97-AF65-F5344CB8AC3E}">
        <p14:creationId xmlns:p14="http://schemas.microsoft.com/office/powerpoint/2010/main" val="2266706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NDC – 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71600"/>
            <a:ext cx="9424320" cy="5306992"/>
          </a:xfrm>
        </p:spPr>
        <p:txBody>
          <a:bodyPr>
            <a:normAutofit/>
          </a:bodyPr>
          <a:lstStyle/>
          <a:p>
            <a:r>
              <a:rPr lang="en-US" dirty="0" smtClean="0"/>
              <a:t>Deep Linking</a:t>
            </a:r>
          </a:p>
          <a:p>
            <a:r>
              <a:rPr lang="en-US" dirty="0" smtClean="0"/>
              <a:t>Authorization Form/Request File Identifier</a:t>
            </a:r>
          </a:p>
          <a:p>
            <a:r>
              <a:rPr lang="en-US" dirty="0" smtClean="0"/>
              <a:t>Let us know if you’re interested in a Landing Page</a:t>
            </a:r>
          </a:p>
          <a:p>
            <a:r>
              <a:rPr lang="en-US" dirty="0" smtClean="0"/>
              <a:t>Rollout of </a:t>
            </a:r>
            <a:r>
              <a:rPr lang="en-US" dirty="0" err="1" smtClean="0"/>
              <a:t>MultiTrustee</a:t>
            </a:r>
            <a:r>
              <a:rPr lang="en-US" dirty="0" smtClean="0"/>
              <a:t> Download</a:t>
            </a:r>
          </a:p>
          <a:p>
            <a:r>
              <a:rPr lang="en-US" dirty="0" smtClean="0"/>
              <a:t>Download a copy of the free NDC Excel API Demo</a:t>
            </a:r>
          </a:p>
          <a:p>
            <a:r>
              <a:rPr lang="en-US" dirty="0" smtClean="0"/>
              <a:t>Check out our new APIs for updating your portfolio and Request Files</a:t>
            </a:r>
          </a:p>
          <a:p>
            <a:r>
              <a:rPr lang="en-US" dirty="0" smtClean="0"/>
              <a:t>Let us know if there’s a data item to include our data model expansion</a:t>
            </a:r>
          </a:p>
          <a:p>
            <a:endParaRPr lang="en-US" dirty="0" smtClean="0"/>
          </a:p>
          <a:p>
            <a:r>
              <a:rPr lang="en-US" dirty="0" smtClean="0"/>
              <a:t>What would you like NDC 2.0 to look like?</a:t>
            </a:r>
          </a:p>
        </p:txBody>
      </p:sp>
    </p:spTree>
    <p:extLst>
      <p:ext uri="{BB962C8B-B14F-4D97-AF65-F5344CB8AC3E}">
        <p14:creationId xmlns:p14="http://schemas.microsoft.com/office/powerpoint/2010/main" val="16481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 &amp;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77258"/>
            <a:ext cx="8946541" cy="4971142"/>
          </a:xfrm>
        </p:spPr>
        <p:txBody>
          <a:bodyPr>
            <a:normAutofit/>
          </a:bodyPr>
          <a:lstStyle/>
          <a:p>
            <a:r>
              <a:rPr lang="en-US" dirty="0" smtClean="0"/>
              <a:t>Conference slides will be available on-line</a:t>
            </a:r>
          </a:p>
          <a:p>
            <a:r>
              <a:rPr lang="en-US" dirty="0" smtClean="0"/>
              <a:t>Don’t forget to pickup your NDC T’s</a:t>
            </a:r>
          </a:p>
          <a:p>
            <a:r>
              <a:rPr lang="en-US" dirty="0" smtClean="0"/>
              <a:t>Any questions please email 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david@ndc.org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dsnapp@ndc.org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loren@ndc.org</a:t>
            </a:r>
          </a:p>
        </p:txBody>
      </p:sp>
    </p:spTree>
    <p:extLst>
      <p:ext uri="{BB962C8B-B14F-4D97-AF65-F5344CB8AC3E}">
        <p14:creationId xmlns:p14="http://schemas.microsoft.com/office/powerpoint/2010/main" val="77975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Big Thanks </a:t>
            </a:r>
            <a:r>
              <a:rPr lang="en-US" dirty="0"/>
              <a:t>to our guest presenters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en-US" sz="2400" dirty="0" smtClean="0"/>
              <a:t>Marty from BSS</a:t>
            </a:r>
            <a:endParaRPr lang="en-US" sz="2400" dirty="0"/>
          </a:p>
          <a:p>
            <a:pPr marL="457200" lvl="1" indent="0" algn="ctr">
              <a:buNone/>
            </a:pPr>
            <a:r>
              <a:rPr lang="en-US" sz="2400" dirty="0" smtClean="0"/>
              <a:t>Dave from Resurgent</a:t>
            </a:r>
            <a:endParaRPr lang="en-US" sz="2400" dirty="0"/>
          </a:p>
          <a:p>
            <a:pPr marL="457200" lvl="1" indent="0" algn="ctr">
              <a:buNone/>
            </a:pPr>
            <a:r>
              <a:rPr lang="en-US" sz="2400" dirty="0" smtClean="0"/>
              <a:t>Bill from 4S</a:t>
            </a:r>
          </a:p>
          <a:p>
            <a:pPr marL="457200" lvl="1" indent="0" algn="ctr">
              <a:buNone/>
            </a:pPr>
            <a:endParaRPr lang="en-US" sz="2400" dirty="0"/>
          </a:p>
          <a:p>
            <a:pPr marL="457200" lvl="1" indent="0" algn="ctr">
              <a:buNone/>
            </a:pPr>
            <a:endParaRPr lang="en-US" sz="2400" dirty="0" smtClean="0"/>
          </a:p>
          <a:p>
            <a:pPr marL="457200" lvl="1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b="1" dirty="0"/>
              <a:t>Thanks again for attending </a:t>
            </a:r>
            <a:r>
              <a:rPr lang="en-US" b="1" dirty="0" smtClean="0"/>
              <a:t>the NDC </a:t>
            </a:r>
            <a:r>
              <a:rPr lang="en-US" b="1" dirty="0"/>
              <a:t>User Conference </a:t>
            </a:r>
            <a:r>
              <a:rPr lang="en-US" b="1" dirty="0" smtClean="0"/>
              <a:t>2014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2" descr="C:\Users\David\Documents\NDC-Logo-Small\ND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97" y="3051259"/>
            <a:ext cx="4397593" cy="219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59568"/>
            <a:ext cx="9171656" cy="51374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David Shapiro, NDC: Introductions, Information Authorization, Deep Linking</a:t>
            </a:r>
          </a:p>
          <a:p>
            <a:r>
              <a:rPr lang="en-US" dirty="0" smtClean="0"/>
              <a:t>David Snapp, NDC: NDC web services API, Database Expansion, Multi-Trustee Voucher, </a:t>
            </a:r>
          </a:p>
          <a:p>
            <a:r>
              <a:rPr lang="en-US" dirty="0"/>
              <a:t>Loren Smith, NDC: ndc.org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Español</a:t>
            </a:r>
            <a:r>
              <a:rPr lang="en-US" dirty="0" smtClean="0"/>
              <a:t>, NDC free Excel demo app</a:t>
            </a:r>
          </a:p>
          <a:p>
            <a:r>
              <a:rPr lang="en-US" i="1" dirty="0" smtClean="0"/>
              <a:t>Break</a:t>
            </a:r>
          </a:p>
          <a:p>
            <a:r>
              <a:rPr lang="en-US" dirty="0" smtClean="0"/>
              <a:t>Marty Quinn, Bankruptcy Software Solutions: </a:t>
            </a:r>
            <a:r>
              <a:rPr lang="en-US" i="1" dirty="0" smtClean="0"/>
              <a:t>Plan </a:t>
            </a:r>
            <a:r>
              <a:rPr lang="en-US" i="1" dirty="0" err="1" smtClean="0"/>
              <a:t>Calc</a:t>
            </a:r>
            <a:endParaRPr lang="en-US" i="1" dirty="0" smtClean="0"/>
          </a:p>
          <a:p>
            <a:r>
              <a:rPr lang="en-US" dirty="0" smtClean="0"/>
              <a:t>David Richards, Resurgent</a:t>
            </a:r>
          </a:p>
          <a:p>
            <a:r>
              <a:rPr lang="en-US" dirty="0" smtClean="0"/>
              <a:t>Bill Taylor, 4S Technologies: Using NDC Data for Compliance</a:t>
            </a:r>
          </a:p>
          <a:p>
            <a:r>
              <a:rPr lang="en-US" dirty="0" smtClean="0"/>
              <a:t>David Shapiro, NDC: Wrap-up &amp; NDC futures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Completing the NDC Team: Mary Ruppenthal - Chief Administrator; Olivia Herrick – Customer Liaison; Allen Exelbierd – Finance</a:t>
            </a:r>
            <a:r>
              <a:rPr lang="en-US" dirty="0"/>
              <a:t>;</a:t>
            </a:r>
            <a:r>
              <a:rPr lang="en-US" dirty="0" smtClean="0"/>
              <a:t> and George Stevenson, CEO. NDC Board members – Raise your hands!</a:t>
            </a:r>
          </a:p>
        </p:txBody>
      </p:sp>
    </p:spTree>
    <p:extLst>
      <p:ext uri="{BB962C8B-B14F-4D97-AF65-F5344CB8AC3E}">
        <p14:creationId xmlns:p14="http://schemas.microsoft.com/office/powerpoint/2010/main" val="25545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23221"/>
            <a:ext cx="9541089" cy="1400530"/>
          </a:xfrm>
        </p:spPr>
        <p:txBody>
          <a:bodyPr/>
          <a:lstStyle/>
          <a:p>
            <a:r>
              <a:rPr lang="en-US" dirty="0" smtClean="0"/>
              <a:t>NDC Information Authorization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00538"/>
            <a:ext cx="8946541" cy="48478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Now required for any NDC service where you are not the party-in-interest and/or using NDC data for a buyer/seller transaction.</a:t>
            </a:r>
          </a:p>
          <a:p>
            <a:pPr lvl="1"/>
            <a:r>
              <a:rPr lang="en-US" dirty="0"/>
              <a:t>Located 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www.ndc.org/Downloads</a:t>
            </a:r>
            <a:r>
              <a:rPr lang="en-US" dirty="0" smtClean="0"/>
              <a:t> (homepage&gt;Downloads)&gt;”NDC Request File Authorization”</a:t>
            </a:r>
          </a:p>
          <a:p>
            <a:pPr lvl="1"/>
            <a:r>
              <a:rPr lang="en-US" dirty="0" smtClean="0"/>
              <a:t>Use the NDC RFI Number in the filename of your submitted Request File.</a:t>
            </a:r>
          </a:p>
          <a:p>
            <a:pPr lvl="1"/>
            <a:r>
              <a:rPr lang="en-US" dirty="0" smtClean="0"/>
              <a:t>For multiple buys from same seller, only one form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987" y="3647880"/>
            <a:ext cx="2129437" cy="3000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2239604" y="6269908"/>
            <a:ext cx="884903" cy="206477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4105275" y="4994173"/>
            <a:ext cx="1135626" cy="1539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61578" y="4170003"/>
            <a:ext cx="206797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NDC Request File</a:t>
            </a:r>
            <a:endParaRPr lang="en-US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64724" y="4620967"/>
            <a:ext cx="3355406" cy="1356273"/>
            <a:chOff x="3917049" y="4220917"/>
            <a:chExt cx="3355406" cy="13562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378" y="4220917"/>
              <a:ext cx="1054395" cy="105439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17049" y="5207858"/>
              <a:ext cx="3355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NDCRFI_MAC8765_Buy1.txt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3" name="Striped Right Arrow 12"/>
          <p:cNvSpPr/>
          <p:nvPr/>
        </p:nvSpPr>
        <p:spPr>
          <a:xfrm>
            <a:off x="6980701" y="4994172"/>
            <a:ext cx="1135626" cy="1539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30" y="4456291"/>
            <a:ext cx="1106130" cy="11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80" y="1984700"/>
            <a:ext cx="7695588" cy="459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23221"/>
            <a:ext cx="9541089" cy="1400530"/>
          </a:xfrm>
        </p:spPr>
        <p:txBody>
          <a:bodyPr/>
          <a:lstStyle/>
          <a:p>
            <a:r>
              <a:rPr lang="en-US" dirty="0" smtClean="0"/>
              <a:t>Branded Landing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00538"/>
            <a:ext cx="8946541" cy="4847862"/>
          </a:xfrm>
        </p:spPr>
        <p:txBody>
          <a:bodyPr/>
          <a:lstStyle/>
          <a:p>
            <a:r>
              <a:rPr lang="en-US" dirty="0" smtClean="0"/>
              <a:t>Create a branded landing (login) page for your team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9796645" y="4282896"/>
            <a:ext cx="1919105" cy="507350"/>
          </a:xfrm>
          <a:prstGeom prst="borderCallout1">
            <a:avLst>
              <a:gd name="adj1" fmla="val 73194"/>
              <a:gd name="adj2" fmla="val -5042"/>
              <a:gd name="adj3" fmla="val 212003"/>
              <a:gd name="adj4" fmla="val -12270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Custom text and messaging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249066" y="3311094"/>
            <a:ext cx="868363" cy="259700"/>
          </a:xfrm>
          <a:prstGeom prst="borderCallout1">
            <a:avLst>
              <a:gd name="adj1" fmla="val 132226"/>
              <a:gd name="adj2" fmla="val 316347"/>
              <a:gd name="adj3" fmla="val 59933"/>
              <a:gd name="adj4" fmla="val 10755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Your logo1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109687" y="1816957"/>
            <a:ext cx="1529068" cy="188585"/>
          </a:xfrm>
          <a:prstGeom prst="borderCallout1">
            <a:avLst>
              <a:gd name="adj1" fmla="val 272899"/>
              <a:gd name="adj2" fmla="val 346262"/>
              <a:gd name="adj3" fmla="val 59142"/>
              <a:gd name="adj4" fmla="val 10468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Custom URL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2" y="1304926"/>
            <a:ext cx="10593388" cy="494347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Integrate your intranet applications with NDC.org</a:t>
            </a:r>
          </a:p>
          <a:p>
            <a:r>
              <a:rPr lang="en-US" sz="1400" dirty="0" smtClean="0"/>
              <a:t>Every Case can be accessed by a NDC_CASE_ID, every claim can be accessed by a NDC_CLAIM_ID.</a:t>
            </a:r>
          </a:p>
          <a:p>
            <a:r>
              <a:rPr lang="en-US" sz="1400" dirty="0" smtClean="0"/>
              <a:t>NDC Case Identifier: 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TrusteeID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CaseNumber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 smtClean="0"/>
              <a:t>NDC Claim Identifier: 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TrusteeID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CaseNumber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NDCClaimNum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ReferenceNum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 smtClean="0"/>
              <a:t>Sample HTML: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&lt;a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="https://www.ndc.org/A/Portfolio/Case-Summary?c=PHNX1-1133171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"&gt;NDC Case Link&lt;/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 smtClean="0"/>
              <a:t>Only sign in once, subsequent link clicks do not require authentication (until session time out)</a:t>
            </a:r>
            <a:endParaRPr lang="en-US" sz="14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5130" y="423221"/>
            <a:ext cx="9541089" cy="776929"/>
          </a:xfrm>
        </p:spPr>
        <p:txBody>
          <a:bodyPr/>
          <a:lstStyle/>
          <a:p>
            <a:r>
              <a:rPr lang="en-US" dirty="0" smtClean="0"/>
              <a:t>Deep Linking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3391873"/>
            <a:ext cx="2671289" cy="3132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9766" y="5042396"/>
            <a:ext cx="7617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NDC Case Link</a:t>
            </a:r>
            <a:endParaRPr lang="en-US" sz="7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734" y="3741279"/>
            <a:ext cx="3198416" cy="2601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331" y="3377725"/>
            <a:ext cx="4180952" cy="228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184" y="3616356"/>
            <a:ext cx="2543703" cy="2851685"/>
          </a:xfrm>
          <a:prstGeom prst="rect">
            <a:avLst/>
          </a:prstGeom>
        </p:spPr>
      </p:pic>
      <p:sp>
        <p:nvSpPr>
          <p:cNvPr id="22" name="Striped Right Arrow 21"/>
          <p:cNvSpPr/>
          <p:nvPr/>
        </p:nvSpPr>
        <p:spPr>
          <a:xfrm>
            <a:off x="7764379" y="4822755"/>
            <a:ext cx="397409" cy="2196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 rot="19228221">
            <a:off x="2127267" y="4344773"/>
            <a:ext cx="1957688" cy="457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2416" y="2296986"/>
            <a:ext cx="9631680" cy="2827337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sz="14400" dirty="0">
              <a:solidFill>
                <a:srgbClr val="841414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8800" dirty="0" smtClean="0">
                <a:ea typeface="Microsoft YaHei UI" panose="020B0503020204020204" pitchFamily="34" charset="-122"/>
              </a:rPr>
              <a:t>Technical Roadmap</a:t>
            </a:r>
            <a:endParaRPr lang="en-US" sz="28800" dirty="0">
              <a:ea typeface="Microsoft YaHei UI" panose="020B0503020204020204" pitchFamily="34" charset="-122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80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80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8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8000" dirty="0">
                <a:solidFill>
                  <a:schemeClr val="accent1"/>
                </a:solidFill>
                <a:ea typeface="Microsoft YaHei UI" panose="020B0503020204020204" pitchFamily="34" charset="-122"/>
              </a:rPr>
              <a:t>Dave Snapp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8000" dirty="0">
                <a:ea typeface="Microsoft YaHei UI" panose="020B0503020204020204" pitchFamily="34" charset="-122"/>
                <a:hlinkClick r:id="rId4"/>
              </a:rPr>
              <a:t>dsnapp@ndc.org</a:t>
            </a:r>
            <a:endParaRPr lang="en-US" sz="8000" dirty="0">
              <a:ea typeface="Microsoft YaHei UI" panose="020B0503020204020204" pitchFamily="34" charset="-122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80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8000" dirty="0"/>
          </a:p>
        </p:txBody>
      </p:sp>
      <p:pic>
        <p:nvPicPr>
          <p:cNvPr id="4" name="Picture 2" descr="C:\Users\David\Documents\NDC-Logo-Small\NDC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5" y="191578"/>
            <a:ext cx="4775461" cy="23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76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Microsoft YaHei UI" panose="020B0503020204020204" pitchFamily="34" charset="-122"/>
              </a:rPr>
              <a:t>Projects in the Works</a:t>
            </a:r>
            <a:endParaRPr lang="en-US" dirty="0">
              <a:solidFill>
                <a:schemeClr val="tx1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725" y="1727386"/>
            <a:ext cx="8733692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ea typeface="Microsoft YaHei UI" panose="020B0503020204020204" pitchFamily="34" charset="-122"/>
              </a:rPr>
              <a:t>Multi Trustee Voucher Download (string match)</a:t>
            </a:r>
          </a:p>
          <a:p>
            <a:pPr>
              <a:spcBef>
                <a:spcPts val="0"/>
              </a:spcBef>
              <a:defRPr/>
            </a:pPr>
            <a:endParaRPr lang="en-US" sz="28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ea typeface="Microsoft YaHei UI" panose="020B0503020204020204" pitchFamily="34" charset="-122"/>
              </a:rPr>
              <a:t>Trustee Data Expansion</a:t>
            </a:r>
            <a:endParaRPr lang="en-US" sz="2800" dirty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endParaRPr lang="en-US" sz="2800" dirty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ea typeface="Microsoft YaHei UI" panose="020B0503020204020204" pitchFamily="34" charset="-122"/>
              </a:rPr>
              <a:t>Data Load Changes</a:t>
            </a:r>
          </a:p>
          <a:p>
            <a:pPr>
              <a:spcBef>
                <a:spcPts val="0"/>
              </a:spcBef>
              <a:defRPr/>
            </a:pPr>
            <a:endParaRPr lang="en-US" sz="28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ea typeface="Microsoft YaHei UI" panose="020B0503020204020204" pitchFamily="34" charset="-122"/>
              </a:rPr>
              <a:t>Subscriber </a:t>
            </a:r>
            <a:r>
              <a:rPr lang="en-US" sz="2800" dirty="0">
                <a:ea typeface="Microsoft YaHei UI" panose="020B0503020204020204" pitchFamily="34" charset="-122"/>
              </a:rPr>
              <a:t>Reports</a:t>
            </a:r>
          </a:p>
          <a:p>
            <a:pPr>
              <a:spcBef>
                <a:spcPts val="0"/>
              </a:spcBef>
              <a:defRPr/>
            </a:pPr>
            <a:endParaRPr lang="en-US" sz="28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ea typeface="Microsoft YaHei UI" panose="020B0503020204020204" pitchFamily="34" charset="-122"/>
              </a:rPr>
              <a:t>Increase web service usage and add new web services</a:t>
            </a:r>
          </a:p>
          <a:p>
            <a:pPr>
              <a:spcBef>
                <a:spcPts val="0"/>
              </a:spcBef>
              <a:defRPr/>
            </a:pPr>
            <a:endParaRPr lang="en-US" sz="2800" dirty="0" smtClean="0">
              <a:ea typeface="Microsoft YaHei UI" panose="020B0503020204020204" pitchFamily="34" charset="-122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dirty="0"/>
          </a:p>
          <a:p>
            <a:pPr>
              <a:spcBef>
                <a:spcPts val="0"/>
              </a:spcBef>
              <a:defRPr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7596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Microsoft YaHei UI" panose="020B0503020204020204" pitchFamily="34" charset="-122"/>
              </a:rPr>
              <a:t>Multi Trustee Voucher Download</a:t>
            </a:r>
            <a:endParaRPr lang="en-US" dirty="0">
              <a:solidFill>
                <a:schemeClr val="tx1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820" y="1733716"/>
            <a:ext cx="8206154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ea typeface="Microsoft YaHei UI" panose="020B0503020204020204" pitchFamily="34" charset="-122"/>
              </a:rPr>
              <a:t>Search for Vouchers that pertain to your claims only</a:t>
            </a:r>
          </a:p>
          <a:p>
            <a:pPr>
              <a:spcBef>
                <a:spcPts val="0"/>
              </a:spcBef>
              <a:defRPr/>
            </a:pPr>
            <a:endParaRPr lang="en-US" sz="28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ea typeface="Microsoft YaHei UI" panose="020B0503020204020204" pitchFamily="34" charset="-122"/>
              </a:rPr>
              <a:t>Requires that you us String Match to build your portfolio</a:t>
            </a:r>
          </a:p>
          <a:p>
            <a:pPr>
              <a:spcBef>
                <a:spcPts val="0"/>
              </a:spcBef>
              <a:defRPr/>
            </a:pPr>
            <a:endParaRPr lang="en-US" sz="28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ea typeface="Microsoft YaHei UI" panose="020B0503020204020204" pitchFamily="34" charset="-122"/>
              </a:rPr>
              <a:t>Search for vouchers by Date Range or single check number for one or more Trustees</a:t>
            </a:r>
            <a:endParaRPr lang="en-US" sz="2800" dirty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endParaRPr lang="en-US" sz="2800" dirty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ea typeface="Microsoft YaHei UI" panose="020B0503020204020204" pitchFamily="34" charset="-122"/>
              </a:rPr>
              <a:t>Demo</a:t>
            </a:r>
            <a:endParaRPr lang="en-US" sz="2800" dirty="0"/>
          </a:p>
          <a:p>
            <a:pPr>
              <a:spcBef>
                <a:spcPts val="0"/>
              </a:spcBef>
              <a:defRPr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5022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a typeface="Microsoft YaHei UI" panose="020B0503020204020204" pitchFamily="34" charset="-122"/>
              </a:rPr>
              <a:t>Trustee Data Expansion</a:t>
            </a:r>
            <a:endParaRPr lang="en-US" dirty="0">
              <a:solidFill>
                <a:schemeClr val="tx1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860" y="1800772"/>
            <a:ext cx="8206154" cy="435133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icrosoft YaHei UI" panose="020B0503020204020204" pitchFamily="34" charset="-122"/>
              </a:rPr>
              <a:t>Working with our data providers to obtain more data elements</a:t>
            </a:r>
          </a:p>
          <a:p>
            <a:pPr>
              <a:spcBef>
                <a:spcPts val="0"/>
              </a:spcBef>
              <a:defRPr/>
            </a:pPr>
            <a:endParaRPr lang="en-US" sz="24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icrosoft YaHei UI" panose="020B0503020204020204" pitchFamily="34" charset="-122"/>
              </a:rPr>
              <a:t>Once we get updated data feeds we will determine how to present the data on the site/web services</a:t>
            </a:r>
          </a:p>
          <a:p>
            <a:pPr lvl="1">
              <a:spcBef>
                <a:spcPts val="0"/>
              </a:spcBef>
              <a:defRPr/>
            </a:pPr>
            <a:r>
              <a:rPr lang="en-US" sz="2200" dirty="0" smtClean="0">
                <a:ea typeface="Microsoft YaHei UI" panose="020B0503020204020204" pitchFamily="34" charset="-122"/>
              </a:rPr>
              <a:t>New pages</a:t>
            </a:r>
          </a:p>
          <a:p>
            <a:pPr lvl="1">
              <a:spcBef>
                <a:spcPts val="0"/>
              </a:spcBef>
              <a:defRPr/>
            </a:pPr>
            <a:r>
              <a:rPr lang="en-US" sz="2200" dirty="0" smtClean="0">
                <a:ea typeface="Microsoft YaHei UI" panose="020B0503020204020204" pitchFamily="34" charset="-122"/>
              </a:rPr>
              <a:t>Changes to existing pages</a:t>
            </a:r>
          </a:p>
          <a:p>
            <a:pPr lvl="1">
              <a:spcBef>
                <a:spcPts val="0"/>
              </a:spcBef>
              <a:defRPr/>
            </a:pPr>
            <a:r>
              <a:rPr lang="en-US" sz="2200" dirty="0" smtClean="0">
                <a:ea typeface="Microsoft YaHei UI" panose="020B0503020204020204" pitchFamily="34" charset="-122"/>
              </a:rPr>
              <a:t>Enhancements to String matching</a:t>
            </a:r>
          </a:p>
          <a:p>
            <a:pPr>
              <a:spcBef>
                <a:spcPts val="0"/>
              </a:spcBef>
              <a:defRPr/>
            </a:pPr>
            <a:endParaRPr lang="en-US" sz="2400" dirty="0" smtClean="0">
              <a:ea typeface="Microsoft YaHei UI" panose="020B0503020204020204" pitchFamily="34" charset="-122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dirty="0" smtClean="0">
                <a:ea typeface="Microsoft YaHei UI" panose="020B0503020204020204" pitchFamily="34" charset="-122"/>
              </a:rPr>
              <a:t>Examples of new data items we want to get:</a:t>
            </a:r>
          </a:p>
          <a:p>
            <a:pPr>
              <a:spcBef>
                <a:spcPts val="0"/>
              </a:spcBef>
              <a:defRPr/>
            </a:pPr>
            <a:endParaRPr lang="en-US" sz="2400" dirty="0" smtClean="0">
              <a:ea typeface="Microsoft YaHei UI" panose="020B0503020204020204" pitchFamily="34" charset="-122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200" dirty="0" smtClean="0">
                <a:ea typeface="Microsoft YaHei UI" panose="020B0503020204020204" pitchFamily="34" charset="-122"/>
              </a:rPr>
              <a:t>Claims Bar Date and/or Bar Date Indicator</a:t>
            </a:r>
          </a:p>
          <a:p>
            <a:pPr lvl="1">
              <a:spcBef>
                <a:spcPts val="0"/>
              </a:spcBef>
              <a:defRPr/>
            </a:pPr>
            <a:r>
              <a:rPr lang="en-US" sz="2200" dirty="0" smtClean="0">
                <a:ea typeface="Microsoft YaHei UI" panose="020B0503020204020204" pitchFamily="34" charset="-122"/>
              </a:rPr>
              <a:t>Delinquency information (how long and how much)</a:t>
            </a:r>
          </a:p>
          <a:p>
            <a:pPr lvl="1">
              <a:spcBef>
                <a:spcPts val="0"/>
              </a:spcBef>
              <a:defRPr/>
            </a:pPr>
            <a:r>
              <a:rPr lang="en-US" sz="2200" dirty="0" smtClean="0">
                <a:ea typeface="Microsoft YaHei UI" panose="020B0503020204020204" pitchFamily="34" charset="-122"/>
              </a:rPr>
              <a:t>Additional Creditor Contact information</a:t>
            </a:r>
          </a:p>
          <a:p>
            <a:pPr lvl="1">
              <a:spcBef>
                <a:spcPts val="0"/>
              </a:spcBef>
              <a:defRPr/>
            </a:pPr>
            <a:r>
              <a:rPr lang="en-US" sz="2200" dirty="0" smtClean="0">
                <a:ea typeface="Microsoft YaHei UI" panose="020B0503020204020204" pitchFamily="34" charset="-122"/>
              </a:rPr>
              <a:t>Additional Plan Step data (case payment schedule)</a:t>
            </a:r>
          </a:p>
          <a:p>
            <a:pPr lvl="1">
              <a:spcBef>
                <a:spcPts val="0"/>
              </a:spcBef>
              <a:defRPr/>
            </a:pPr>
            <a:r>
              <a:rPr lang="en-US" sz="2200" dirty="0" smtClean="0">
                <a:ea typeface="Microsoft YaHei UI" panose="020B0503020204020204" pitchFamily="34" charset="-122"/>
              </a:rPr>
              <a:t>Claim pay down schedule</a:t>
            </a:r>
            <a:endParaRPr lang="en-US" sz="2200" dirty="0"/>
          </a:p>
          <a:p>
            <a:pPr>
              <a:spcBef>
                <a:spcPts val="0"/>
              </a:spcBef>
              <a:defRPr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993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2_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4.xml><?xml version="1.0" encoding="utf-8"?>
<a:theme xmlns:a="http://schemas.openxmlformats.org/drawingml/2006/main" name="3_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5.xml><?xml version="1.0" encoding="utf-8"?>
<a:theme xmlns:a="http://schemas.openxmlformats.org/drawingml/2006/main" name="4_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6.xml><?xml version="1.0" encoding="utf-8"?>
<a:theme xmlns:a="http://schemas.openxmlformats.org/drawingml/2006/main" name="5_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7.xml><?xml version="1.0" encoding="utf-8"?>
<a:theme xmlns:a="http://schemas.openxmlformats.org/drawingml/2006/main" name="6_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8.xml><?xml version="1.0" encoding="utf-8"?>
<a:theme xmlns:a="http://schemas.openxmlformats.org/drawingml/2006/main" name="7_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9.xml><?xml version="1.0" encoding="utf-8"?>
<a:theme xmlns:a="http://schemas.openxmlformats.org/drawingml/2006/main" name="8_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Override1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0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3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4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5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6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7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8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9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1723</TotalTime>
  <Words>876</Words>
  <Application>Microsoft Office PowerPoint</Application>
  <PresentationFormat>Widescreen</PresentationFormat>
  <Paragraphs>161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Microsoft YaHei</vt:lpstr>
      <vt:lpstr>Microsoft YaHei UI</vt:lpstr>
      <vt:lpstr>Arial</vt:lpstr>
      <vt:lpstr>Calibri</vt:lpstr>
      <vt:lpstr>Century Gothic</vt:lpstr>
      <vt:lpstr>Courier New</vt:lpstr>
      <vt:lpstr>JasmineUPC</vt:lpstr>
      <vt:lpstr>Osaka</vt:lpstr>
      <vt:lpstr>Times New Roman</vt:lpstr>
      <vt:lpstr>Wingdings</vt:lpstr>
      <vt:lpstr>Wingdings 3</vt:lpstr>
      <vt:lpstr>Ion</vt:lpstr>
      <vt:lpstr>1_Ion</vt:lpstr>
      <vt:lpstr>2_Ion</vt:lpstr>
      <vt:lpstr>3_Ion</vt:lpstr>
      <vt:lpstr>4_Ion</vt:lpstr>
      <vt:lpstr>5_Ion</vt:lpstr>
      <vt:lpstr>6_Ion</vt:lpstr>
      <vt:lpstr>7_Ion</vt:lpstr>
      <vt:lpstr>8_Ion</vt:lpstr>
      <vt:lpstr>National Data Center</vt:lpstr>
      <vt:lpstr>Introductions</vt:lpstr>
      <vt:lpstr>NDC Information Authorization Form</vt:lpstr>
      <vt:lpstr>Branded Landing Pages</vt:lpstr>
      <vt:lpstr>Deep Linking</vt:lpstr>
      <vt:lpstr>PowerPoint Presentation</vt:lpstr>
      <vt:lpstr>Projects in the Works</vt:lpstr>
      <vt:lpstr>Multi Trustee Voucher Download</vt:lpstr>
      <vt:lpstr>Trustee Data Expansion</vt:lpstr>
      <vt:lpstr>Trustee Data Load Improvements</vt:lpstr>
      <vt:lpstr>Subscriber Reports</vt:lpstr>
      <vt:lpstr>Web Services</vt:lpstr>
      <vt:lpstr>ndc.org Web Service APIs</vt:lpstr>
      <vt:lpstr>Excel Web Service API Tools</vt:lpstr>
      <vt:lpstr>NDC.org in Spanish</vt:lpstr>
      <vt:lpstr>NDC – In Summary</vt:lpstr>
      <vt:lpstr>Wrap Up &amp; Futures</vt:lpstr>
      <vt:lpstr>Big Thanks to our guest presenters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Data Center</dc:title>
  <dc:creator>David</dc:creator>
  <cp:lastModifiedBy>Loren</cp:lastModifiedBy>
  <cp:revision>42</cp:revision>
  <dcterms:created xsi:type="dcterms:W3CDTF">2013-08-01T19:28:18Z</dcterms:created>
  <dcterms:modified xsi:type="dcterms:W3CDTF">2014-07-17T21:19:56Z</dcterms:modified>
</cp:coreProperties>
</file>